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emf" ContentType="image/x-emf"/>
  <Default Extension="tmp" ContentType="image/pn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sldIdLst>
    <p:sldId id="332" r:id="rId4"/>
    <p:sldId id="365" r:id="rId5"/>
    <p:sldId id="366" r:id="rId6"/>
    <p:sldId id="374" r:id="rId7"/>
    <p:sldId id="372" r:id="rId8"/>
    <p:sldId id="373" r:id="rId9"/>
    <p:sldId id="367" r:id="rId10"/>
    <p:sldId id="350" r:id="rId11"/>
    <p:sldId id="268" r:id="rId12"/>
    <p:sldId id="349" r:id="rId13"/>
    <p:sldId id="329" r:id="rId14"/>
    <p:sldId id="362" r:id="rId15"/>
    <p:sldId id="351" r:id="rId16"/>
    <p:sldId id="352" r:id="rId17"/>
    <p:sldId id="368" r:id="rId18"/>
    <p:sldId id="370" r:id="rId19"/>
    <p:sldId id="339" r:id="rId20"/>
    <p:sldId id="341" r:id="rId21"/>
    <p:sldId id="371" r:id="rId22"/>
    <p:sldId id="36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20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6A07A-65BF-854F-9233-6A7DB1B0A444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68827-1312-EE42-8288-975F7B5B8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7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EB9721B2-DDBE-B64B-8C52-8BA564840B89}" type="slidenum">
              <a:rPr lang="en-US" sz="1200">
                <a:solidFill>
                  <a:prstClr val="black"/>
                </a:solidFill>
              </a:rPr>
              <a:pPr eaLnBrk="1" hangingPunct="1"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61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4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6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9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30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63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1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9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39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9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B7E79-45AA-FB45-B82B-119257069C66}" type="datetimeFigureOut">
              <a:rPr lang="en-US" smtClean="0"/>
              <a:t>13/12/15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719CD-E294-B44A-B081-7DF44B53D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6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315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81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40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7230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06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7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567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143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7999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2164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35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315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0206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810792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8428686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1563"/>
            <a:ext cx="4038600" cy="5054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1563"/>
            <a:ext cx="4038600" cy="5054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62910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94886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41979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85033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0235783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3561144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32257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47021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5" Type="http://schemas.openxmlformats.org/officeDocument/2006/relationships/image" Target="../media/image4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6.jpe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38200" y="153282"/>
            <a:ext cx="4827901" cy="514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3487"/>
            <a:ext cx="8229600" cy="5627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92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457200" rtl="0" eaLnBrk="1" latinLnBrk="0" hangingPunct="1">
        <a:spcBef>
          <a:spcPct val="0"/>
        </a:spcBef>
        <a:buNone/>
        <a:defRPr sz="2600" i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4913"/>
            <a:ext cx="8229600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5" y="6337300"/>
            <a:ext cx="43815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1" descr="SDSC-logo-red.gif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63" y="6456363"/>
            <a:ext cx="1036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6446838"/>
            <a:ext cx="6651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" descr="opentopography_logo_only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6303963"/>
            <a:ext cx="762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1563"/>
            <a:ext cx="8229600" cy="50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text styles</a:t>
            </a:r>
          </a:p>
          <a:p>
            <a:pPr lvl="1"/>
            <a:r>
              <a:rPr lang="en-US">
                <a:sym typeface="Arial" charset="0"/>
              </a:rPr>
              <a:t>Second level</a:t>
            </a:r>
          </a:p>
          <a:p>
            <a:pPr lvl="2"/>
            <a:r>
              <a:rPr lang="en-US">
                <a:sym typeface="Arial" charset="0"/>
              </a:rPr>
              <a:t>Third level</a:t>
            </a:r>
          </a:p>
          <a:p>
            <a:pPr lvl="3"/>
            <a:r>
              <a:rPr lang="en-US">
                <a:sym typeface="Arial" charset="0"/>
              </a:rPr>
              <a:t>Fourth level</a:t>
            </a:r>
          </a:p>
          <a:p>
            <a:pPr lvl="4"/>
            <a:r>
              <a:rPr lang="en-US">
                <a:sym typeface="Arial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xmlns:p14="http://schemas.microsoft.com/office/powerpoint/2010/main"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titleStyle>
    <p:bodyStyle>
      <a:lvl1pPr marL="382588" indent="-34290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731838" indent="-28575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80000"/>
        <a:buFont typeface="Wingdings" charset="0"/>
        <a:buChar char="Ø"/>
        <a:defRPr sz="28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marL="1131888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marL="15890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2046288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5pPr>
      <a:lvl6pPr marL="25034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606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4178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75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tmp"/><Relationship Id="rId3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tm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9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4" Type="http://schemas.openxmlformats.org/officeDocument/2006/relationships/image" Target="../media/image32.emf"/><Relationship Id="rId5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4" Type="http://schemas.openxmlformats.org/officeDocument/2006/relationships/image" Target="../media/image42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MacHD:Users:marianneokal:Pictures:E &amp; O:lidar photos:MCM 11-12:Garwood scanning by Mega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9" t="15910" r="2516" b="2972"/>
          <a:stretch/>
        </p:blipFill>
        <p:spPr bwMode="auto">
          <a:xfrm>
            <a:off x="0" y="2759912"/>
            <a:ext cx="9144000" cy="409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5"/>
          <p:cNvSpPr>
            <a:spLocks/>
          </p:cNvSpPr>
          <p:nvPr/>
        </p:nvSpPr>
        <p:spPr bwMode="auto">
          <a:xfrm>
            <a:off x="60760" y="869694"/>
            <a:ext cx="9017000" cy="79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algn="ctr">
              <a:defRPr/>
            </a:pPr>
            <a:r>
              <a:rPr lang="en-US" sz="30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High Resolution Topography Resources </a:t>
            </a:r>
            <a:endParaRPr lang="en-US" sz="30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4582" name="Rectangle 6"/>
          <p:cNvSpPr>
            <a:spLocks/>
          </p:cNvSpPr>
          <p:nvPr/>
        </p:nvSpPr>
        <p:spPr bwMode="auto">
          <a:xfrm>
            <a:off x="890216" y="1574685"/>
            <a:ext cx="7501552" cy="678612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 algn="ctr">
              <a:defRPr/>
            </a:pPr>
            <a:r>
              <a:rPr lang="en-US" sz="2400" b="1" i="1" dirty="0" smtClean="0">
                <a:latin typeface="Arial Bold Italic" charset="0"/>
                <a:ea typeface="ＭＳ Ｐゴシック" charset="0"/>
                <a:cs typeface="Arial Bold Italic" charset="0"/>
                <a:sym typeface="Arial Bold Italic" charset="0"/>
              </a:rPr>
              <a:t>Christopher Crosby</a:t>
            </a:r>
          </a:p>
          <a:p>
            <a:pPr marL="39688" algn="ctr">
              <a:defRPr/>
            </a:pPr>
            <a:r>
              <a:rPr lang="en-US" sz="2400" i="1" dirty="0" smtClean="0">
                <a:latin typeface="Arial Bold Italic" charset="0"/>
                <a:ea typeface="ＭＳ Ｐゴシック" charset="0"/>
                <a:cs typeface="Arial Bold Italic" charset="0"/>
                <a:sym typeface="Arial Bold Italic" charset="0"/>
              </a:rPr>
              <a:t>UNAVCO / OpenTopography</a:t>
            </a:r>
          </a:p>
          <a:p>
            <a:pPr marL="39688" algn="ctr">
              <a:defRPr/>
            </a:pPr>
            <a:r>
              <a:rPr lang="en-US" sz="2400" i="1" dirty="0" smtClean="0">
                <a:latin typeface="Arial Bold Italic" charset="0"/>
                <a:ea typeface="ＭＳ Ｐゴシック" charset="0"/>
                <a:cs typeface="Arial Bold Italic" charset="0"/>
                <a:sym typeface="Arial Bold Italic" charset="0"/>
              </a:rPr>
              <a:t>Boulder, CO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39919" y="76200"/>
            <a:ext cx="6527882" cy="673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600" i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latin typeface="+mn-lt"/>
              </a:rPr>
              <a:t>2015 AGU Student &amp; Early Career Scientist Conference</a:t>
            </a:r>
          </a:p>
        </p:txBody>
      </p:sp>
      <p:pic>
        <p:nvPicPr>
          <p:cNvPr id="4" name="Picture 3" descr="opentopography_web_hdr_tra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7433"/>
            <a:ext cx="3582767" cy="6305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800" y="6318250"/>
            <a:ext cx="2159001" cy="5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8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31" y="2624092"/>
            <a:ext cx="6022818" cy="42357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31" y="2622446"/>
            <a:ext cx="6022818" cy="423571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875"/>
            <a:ext cx="8229600" cy="7239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Topography = </a:t>
            </a:r>
            <a:r>
              <a:rPr lang="en-US" sz="3200" dirty="0">
                <a:solidFill>
                  <a:srgbClr val="000000"/>
                </a:solidFill>
              </a:rPr>
              <a:t>fundamental observable </a:t>
            </a:r>
            <a:endParaRPr lang="en-US" sz="32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35178" y="635349"/>
            <a:ext cx="8908822" cy="167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/>
              <a:t>How do </a:t>
            </a:r>
            <a:r>
              <a:rPr lang="en-US" sz="2200" dirty="0" err="1"/>
              <a:t>geopatterns</a:t>
            </a:r>
            <a:r>
              <a:rPr lang="en-US" sz="2200" dirty="0"/>
              <a:t> on the Earth’s surface arise and what do they tell us about processes?</a:t>
            </a:r>
          </a:p>
          <a:p>
            <a:pPr marL="0" indent="0">
              <a:buNone/>
            </a:pPr>
            <a:r>
              <a:rPr lang="en-US" sz="2200" dirty="0"/>
              <a:t>How do landscapes influence and record climate and tectonics? </a:t>
            </a:r>
          </a:p>
          <a:p>
            <a:pPr marL="0" indent="0">
              <a:buNone/>
            </a:pPr>
            <a:r>
              <a:rPr lang="en-US" sz="2200" dirty="0"/>
              <a:t>What are the transport laws that govern the evolution of the Earth’s surface</a:t>
            </a:r>
            <a:r>
              <a:rPr lang="en-US" sz="2200" dirty="0" smtClean="0"/>
              <a:t>?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5228" y="6488500"/>
            <a:ext cx="509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kern="0" dirty="0" smtClean="0">
                <a:ea typeface="ＭＳ Ｐゴシック" pitchFamily="-65" charset="-128"/>
                <a:cs typeface="ＭＳ Ｐゴシック" pitchFamily="-65" charset="-128"/>
              </a:rPr>
              <a:t>2014 </a:t>
            </a:r>
            <a:r>
              <a:rPr lang="en-US" b="1" i="1" kern="0" dirty="0" err="1" smtClean="0">
                <a:ea typeface="ＭＳ Ｐゴシック" pitchFamily="-65" charset="-128"/>
                <a:cs typeface="ＭＳ Ｐゴシック" pitchFamily="-65" charset="-128"/>
              </a:rPr>
              <a:t>Oso</a:t>
            </a:r>
            <a:r>
              <a:rPr lang="en-US" b="1" i="1" kern="0" dirty="0" smtClean="0">
                <a:ea typeface="ＭＳ Ｐゴシック" pitchFamily="-65" charset="-128"/>
                <a:cs typeface="ＭＳ Ｐゴシック" pitchFamily="-65" charset="-128"/>
              </a:rPr>
              <a:t>, WA landslide </a:t>
            </a:r>
            <a:r>
              <a:rPr lang="en-US" i="1" kern="0" dirty="0" smtClean="0">
                <a:ea typeface="ＭＳ Ｐゴシック" pitchFamily="-65" charset="-128"/>
                <a:cs typeface="ＭＳ Ｐゴシック" pitchFamily="-65" charset="-128"/>
              </a:rPr>
              <a:t>credit:</a:t>
            </a:r>
            <a:r>
              <a:rPr lang="en-US" b="1" i="1" kern="0" dirty="0" smtClean="0"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i="1" dirty="0" smtClean="0"/>
              <a:t>Washington Post</a:t>
            </a:r>
          </a:p>
        </p:txBody>
      </p:sp>
      <p:pic>
        <p:nvPicPr>
          <p:cNvPr id="10" name="Picture 4" descr="http://eb.tncdn.net/dyn/200/978/030/91402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052" y="4026217"/>
            <a:ext cx="1887743" cy="283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0358" y="4026330"/>
            <a:ext cx="2169811" cy="2830398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6016287" y="2478961"/>
            <a:ext cx="3127713" cy="167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 smtClean="0"/>
              <a:t>How </a:t>
            </a:r>
            <a:r>
              <a:rPr lang="en-US" sz="2200" dirty="0"/>
              <a:t>best can we retrieve the record of </a:t>
            </a:r>
            <a:r>
              <a:rPr lang="en-US" sz="2200" dirty="0" err="1"/>
              <a:t>paleoearthquakes</a:t>
            </a:r>
            <a:r>
              <a:rPr lang="en-US" sz="2200" dirty="0"/>
              <a:t> from the landscape?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27056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34" y="1651099"/>
            <a:ext cx="7491644" cy="52251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759" y="6578144"/>
            <a:ext cx="426847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Johnson, K</a:t>
            </a:r>
            <a:r>
              <a:rPr lang="en-US" sz="1200" dirty="0" smtClean="0">
                <a:solidFill>
                  <a:prstClr val="black"/>
                </a:solidFill>
              </a:rPr>
              <a:t>.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smtClean="0">
                <a:solidFill>
                  <a:prstClr val="black"/>
                </a:solidFill>
              </a:rPr>
              <a:t>et al, Geosphere; </a:t>
            </a:r>
            <a:r>
              <a:rPr lang="en-US" sz="1200" dirty="0">
                <a:solidFill>
                  <a:prstClr val="black"/>
                </a:solidFill>
              </a:rPr>
              <a:t>doi:10.1130/GES01017.1, 2014.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15875"/>
            <a:ext cx="8229600" cy="7239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alibri" charset="0"/>
              </a:rPr>
              <a:t>Multi</a:t>
            </a:r>
            <a:r>
              <a:rPr lang="en-US" sz="3600" dirty="0" smtClean="0">
                <a:latin typeface="Calibri" charset="0"/>
              </a:rPr>
              <a:t>-Temporal, </a:t>
            </a:r>
            <a:r>
              <a:rPr lang="en-US" sz="3600" dirty="0">
                <a:latin typeface="Calibri" charset="0"/>
              </a:rPr>
              <a:t>High-Resolution Topography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833" y="1905000"/>
            <a:ext cx="622300" cy="435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258696" y="640059"/>
            <a:ext cx="8713331" cy="987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/>
              <a:t>Optimizing coverage </a:t>
            </a:r>
            <a:r>
              <a:rPr lang="en-US" sz="2400" dirty="0"/>
              <a:t>in time, space, and resolution for the </a:t>
            </a:r>
            <a:r>
              <a:rPr lang="en-US" sz="2400" dirty="0" smtClean="0"/>
              <a:t>question</a:t>
            </a:r>
          </a:p>
          <a:p>
            <a:pPr marL="0" indent="0" algn="ctr">
              <a:buNone/>
            </a:pPr>
            <a:r>
              <a:rPr lang="en-US" sz="2400" i="1" dirty="0" smtClean="0"/>
              <a:t>Sub-cm to meter scale; days to decades repeat times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415620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662"/>
            <a:ext cx="9144000" cy="6071616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151" y="16502"/>
            <a:ext cx="3736849" cy="339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9345" y="6349451"/>
            <a:ext cx="5192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Fiorillo</a:t>
            </a:r>
            <a:r>
              <a:rPr lang="en-US" dirty="0" smtClean="0"/>
              <a:t>, et al., 2014</a:t>
            </a:r>
            <a:r>
              <a:rPr lang="en-US" dirty="0"/>
              <a:t>, Geology, DOI: 10.1130/G35740.1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51" y="293962"/>
            <a:ext cx="4119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Hadrosaur</a:t>
            </a:r>
            <a:r>
              <a:rPr lang="en-US" sz="2400" dirty="0" smtClean="0"/>
              <a:t> </a:t>
            </a:r>
            <a:r>
              <a:rPr lang="en-US" sz="2400" dirty="0" err="1" smtClean="0"/>
              <a:t>Trackways</a:t>
            </a:r>
            <a:r>
              <a:rPr lang="en-US" sz="2400" dirty="0" smtClean="0"/>
              <a:t> on Denali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09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c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1011219"/>
            <a:ext cx="4281169" cy="54158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8962" y="197718"/>
            <a:ext cx="311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Geomorphic Change Detection</a:t>
            </a:r>
            <a:endParaRPr lang="en-US" dirty="0"/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748" y="836686"/>
            <a:ext cx="3685315" cy="547858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96019" y="150232"/>
            <a:ext cx="3947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Alluvial fan surface characterization to constrain fault slip rate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2867" y="6424072"/>
            <a:ext cx="163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Wheaton et al. </a:t>
            </a:r>
            <a:endParaRPr lang="en-US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53318" y="6406008"/>
            <a:ext cx="2579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Frankel and Dolan, 2007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1854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wu_perspectiv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425" y="70848"/>
            <a:ext cx="6314121" cy="6790428"/>
          </a:xfrm>
          <a:prstGeom prst="rect">
            <a:avLst/>
          </a:prstGeom>
        </p:spPr>
      </p:pic>
      <p:sp>
        <p:nvSpPr>
          <p:cNvPr id="8" name="Rectangle 30"/>
          <p:cNvSpPr>
            <a:spLocks noChangeArrowheads="1"/>
          </p:cNvSpPr>
          <p:nvPr/>
        </p:nvSpPr>
        <p:spPr bwMode="auto">
          <a:xfrm>
            <a:off x="6752771" y="87328"/>
            <a:ext cx="20153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Century Gothic"/>
              </a:rPr>
              <a:t>Whipple et al., 2012</a:t>
            </a:r>
            <a:endParaRPr lang="en-US" sz="1400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444" y="703312"/>
            <a:ext cx="204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Drainage networks and stream profile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787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948905"/>
              </p:ext>
            </p:extLst>
          </p:nvPr>
        </p:nvGraphicFramePr>
        <p:xfrm>
          <a:off x="457200" y="1692618"/>
          <a:ext cx="8229600" cy="476265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114800"/>
                <a:gridCol w="4114800"/>
              </a:tblGrid>
              <a:tr h="15875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 smtClean="0"/>
                        <a:t>Terrestrial</a:t>
                      </a:r>
                      <a:r>
                        <a:rPr lang="en-US" baseline="0" dirty="0" smtClean="0"/>
                        <a:t> laser scanning (TLS) instrumentation and expertise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aseline="0" dirty="0" smtClean="0"/>
                        <a:t>PI &amp; graduate student support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aseline="0" dirty="0" smtClean="0"/>
                        <a:t>Data archiving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aseline="0" dirty="0" smtClean="0"/>
                        <a:t>Education and training</a:t>
                      </a:r>
                      <a:endParaRPr lang="en-US" dirty="0"/>
                    </a:p>
                  </a:txBody>
                  <a:tcPr/>
                </a:tc>
              </a:tr>
              <a:tr h="15875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="1" dirty="0" smtClean="0"/>
                        <a:t>Airborne lidar data collection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="1" dirty="0" smtClean="0"/>
                        <a:t>PI &amp; graduate student support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="1" dirty="0" smtClean="0"/>
                        <a:t>Graduate</a:t>
                      </a:r>
                      <a:r>
                        <a:rPr lang="en-US" b="1" baseline="0" dirty="0" smtClean="0"/>
                        <a:t> student seed grants (funding)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="1" baseline="0" dirty="0" smtClean="0"/>
                        <a:t>Education </a:t>
                      </a:r>
                      <a:endParaRPr lang="en-US" b="1" dirty="0"/>
                    </a:p>
                  </a:txBody>
                  <a:tcPr/>
                </a:tc>
              </a:tr>
              <a:tr h="15875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="1" dirty="0" smtClean="0"/>
                        <a:t>Online data discovery and access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="1" dirty="0" smtClean="0"/>
                        <a:t>Custom data products and processing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="1" dirty="0" smtClean="0"/>
                        <a:t>Cyberinfrastructure R&amp;D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="1" dirty="0" smtClean="0"/>
                        <a:t>Education</a:t>
                      </a:r>
                      <a:r>
                        <a:rPr lang="en-US" b="1" baseline="0" dirty="0" smtClean="0"/>
                        <a:t> and training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opentopography_web_hdr_tra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92" y="5255938"/>
            <a:ext cx="3855948" cy="678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58687"/>
          <a:stretch/>
        </p:blipFill>
        <p:spPr>
          <a:xfrm>
            <a:off x="945435" y="3280552"/>
            <a:ext cx="3193694" cy="9639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6876"/>
          <a:stretch/>
        </p:blipFill>
        <p:spPr>
          <a:xfrm>
            <a:off x="707163" y="3927257"/>
            <a:ext cx="3714177" cy="10740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064449"/>
            <a:ext cx="3810000" cy="952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964183"/>
            <a:ext cx="6776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NSF EAR’s investment in high resolution topography</a:t>
            </a:r>
            <a:endParaRPr lang="en-US" sz="2400" dirty="0"/>
          </a:p>
        </p:txBody>
      </p:sp>
      <p:pic>
        <p:nvPicPr>
          <p:cNvPr id="10" name="Picture 9" descr="nsf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464" y="951382"/>
            <a:ext cx="1206500" cy="120760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326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Grp="1" noChangeArrowheads="1"/>
          </p:cNvSpPr>
          <p:nvPr>
            <p:ph idx="1"/>
          </p:nvPr>
        </p:nvSpPr>
        <p:spPr>
          <a:xfrm>
            <a:off x="114300" y="1127668"/>
            <a:ext cx="8890000" cy="5641432"/>
          </a:xfrm>
          <a:ln/>
        </p:spPr>
        <p:txBody>
          <a:bodyPr>
            <a:normAutofit/>
          </a:bodyPr>
          <a:lstStyle/>
          <a:p>
            <a:pPr marL="76200" indent="0">
              <a:lnSpc>
                <a:spcPct val="90000"/>
              </a:lnSpc>
              <a:buClrTx/>
              <a:buNone/>
            </a:pPr>
            <a:r>
              <a:rPr lang="en-US" sz="22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UNAVCO</a:t>
            </a:r>
            <a:r>
              <a:rPr lang="en-US" sz="2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200" dirty="0"/>
              <a:t>is a </a:t>
            </a:r>
            <a:r>
              <a:rPr lang="en-US" sz="2200" u="sng" dirty="0"/>
              <a:t>non-profit</a:t>
            </a:r>
            <a:r>
              <a:rPr lang="en-US" sz="2200" dirty="0"/>
              <a:t>, membership governed </a:t>
            </a:r>
            <a:r>
              <a:rPr lang="en-US" sz="2200" u="sng" dirty="0"/>
              <a:t>consortium</a:t>
            </a:r>
            <a:r>
              <a:rPr lang="en-US" sz="2200" dirty="0"/>
              <a:t> of </a:t>
            </a:r>
            <a:r>
              <a:rPr lang="en-US" sz="2200" dirty="0" smtClean="0"/>
              <a:t>universities </a:t>
            </a:r>
            <a:r>
              <a:rPr lang="en-US" sz="2200" dirty="0"/>
              <a:t>that facilitates geoscience research and education using </a:t>
            </a:r>
            <a:r>
              <a:rPr lang="en-US" sz="2200" u="sng" dirty="0" smtClean="0"/>
              <a:t>geodesy</a:t>
            </a:r>
            <a:r>
              <a:rPr lang="en-US" sz="2200" dirty="0" smtClean="0"/>
              <a:t>.</a:t>
            </a:r>
          </a:p>
          <a:p>
            <a:pPr marL="76200" indent="0">
              <a:lnSpc>
                <a:spcPct val="90000"/>
              </a:lnSpc>
              <a:buClrTx/>
              <a:buNone/>
            </a:pPr>
            <a:endParaRPr lang="en-US" sz="1400" dirty="0"/>
          </a:p>
          <a:p>
            <a:pPr marL="76200" indent="0">
              <a:lnSpc>
                <a:spcPct val="90000"/>
              </a:lnSpc>
              <a:buClrTx/>
              <a:buNone/>
            </a:pPr>
            <a:r>
              <a:rPr lang="en-US" sz="2200" b="1" dirty="0"/>
              <a:t>UNAVCO </a:t>
            </a:r>
            <a:r>
              <a:rPr lang="en-US" sz="2200" dirty="0" smtClean="0"/>
              <a:t>supports </a:t>
            </a:r>
            <a:r>
              <a:rPr lang="en-US" sz="2200" u="sng" dirty="0" smtClean="0"/>
              <a:t>GPS</a:t>
            </a:r>
            <a:r>
              <a:rPr lang="en-US" sz="2200" dirty="0"/>
              <a:t>, </a:t>
            </a:r>
            <a:r>
              <a:rPr lang="en-US" sz="2200" u="sng" dirty="0" err="1"/>
              <a:t>InSAR</a:t>
            </a:r>
            <a:r>
              <a:rPr lang="en-US" sz="2200" dirty="0"/>
              <a:t> and </a:t>
            </a:r>
            <a:r>
              <a:rPr lang="en-US" sz="2200" u="sng" dirty="0" smtClean="0"/>
              <a:t>lidar</a:t>
            </a:r>
            <a:r>
              <a:rPr lang="en-US" sz="2200" dirty="0" smtClean="0"/>
              <a:t> data </a:t>
            </a:r>
            <a:r>
              <a:rPr lang="en-US" sz="2200" dirty="0"/>
              <a:t>acquisition, data archiving, equipment, development </a:t>
            </a:r>
            <a:r>
              <a:rPr lang="en-US" sz="2200" dirty="0" smtClean="0"/>
              <a:t>&amp; testing</a:t>
            </a:r>
            <a:r>
              <a:rPr lang="en-US" sz="2200" dirty="0"/>
              <a:t>, </a:t>
            </a:r>
            <a:r>
              <a:rPr lang="en-US" sz="2200" dirty="0" smtClean="0"/>
              <a:t>training.</a:t>
            </a:r>
          </a:p>
          <a:p>
            <a:pPr marL="76200" indent="0">
              <a:lnSpc>
                <a:spcPct val="90000"/>
              </a:lnSpc>
              <a:buClrTx/>
              <a:buNone/>
            </a:pPr>
            <a:endParaRPr lang="en-US" sz="1400" dirty="0"/>
          </a:p>
          <a:p>
            <a:pPr marL="76200" indent="0">
              <a:lnSpc>
                <a:spcPct val="90000"/>
              </a:lnSpc>
              <a:buClrTx/>
              <a:buNone/>
            </a:pPr>
            <a:r>
              <a:rPr lang="en-US" sz="2200" b="1" dirty="0" smtClean="0"/>
              <a:t>UNAVCO </a:t>
            </a:r>
            <a:r>
              <a:rPr lang="en-US" sz="2200" dirty="0" smtClean="0"/>
              <a:t>operates and maintains the</a:t>
            </a:r>
            <a:r>
              <a:rPr lang="en-US" sz="2200" b="1" dirty="0" smtClean="0"/>
              <a:t> </a:t>
            </a:r>
            <a:r>
              <a:rPr lang="en-US" sz="2200" b="1" dirty="0"/>
              <a:t>Plate Boundary Observatory</a:t>
            </a:r>
            <a:r>
              <a:rPr lang="en-US" sz="2200" dirty="0"/>
              <a:t> </a:t>
            </a:r>
            <a:r>
              <a:rPr lang="en-US" sz="2200" dirty="0" smtClean="0"/>
              <a:t>network of </a:t>
            </a:r>
            <a:r>
              <a:rPr lang="en-US" sz="2200" dirty="0"/>
              <a:t>instruments</a:t>
            </a:r>
            <a:r>
              <a:rPr lang="en-US" sz="2200" dirty="0" smtClean="0"/>
              <a:t>.</a:t>
            </a:r>
          </a:p>
          <a:p>
            <a:pPr marL="76200" indent="0">
              <a:lnSpc>
                <a:spcPct val="90000"/>
              </a:lnSpc>
              <a:buClrTx/>
              <a:buNone/>
            </a:pPr>
            <a:endParaRPr lang="en-US" sz="1400" dirty="0"/>
          </a:p>
          <a:p>
            <a:pPr marL="76200" indent="0">
              <a:lnSpc>
                <a:spcPct val="90000"/>
              </a:lnSpc>
              <a:buClrTx/>
              <a:buNone/>
            </a:pPr>
            <a:r>
              <a:rPr lang="en-US" sz="2200" b="1" dirty="0"/>
              <a:t>UNAVCO </a:t>
            </a:r>
            <a:r>
              <a:rPr lang="en-US" sz="2200" b="1" dirty="0" smtClean="0"/>
              <a:t>Education &amp; Community Engagement</a:t>
            </a:r>
            <a:r>
              <a:rPr lang="en-US" sz="2200" dirty="0" smtClean="0"/>
              <a:t> </a:t>
            </a:r>
            <a:r>
              <a:rPr lang="en-US" sz="2200" dirty="0"/>
              <a:t>works to promote a broader understanding of Earth science.</a:t>
            </a: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9" y="5034547"/>
            <a:ext cx="2278062" cy="1763127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" name="Picture 5" descr="nsf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00" y="5205893"/>
            <a:ext cx="1206500" cy="120760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NASA_LOGO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1" y="5258834"/>
            <a:ext cx="1358900" cy="11927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5740" y="5016500"/>
            <a:ext cx="2372359" cy="177799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733800" y="76200"/>
            <a:ext cx="5334000" cy="673100"/>
          </a:xfrm>
        </p:spPr>
        <p:txBody>
          <a:bodyPr/>
          <a:lstStyle/>
          <a:p>
            <a:pPr algn="r">
              <a:defRPr/>
            </a:pPr>
            <a:r>
              <a:rPr lang="en-US" sz="2600" i="1" dirty="0" smtClean="0">
                <a:solidFill>
                  <a:srgbClr val="FFFFFF"/>
                </a:solidFill>
                <a:latin typeface="+mn-lt"/>
              </a:rPr>
              <a:t>What is UNAVCO?</a:t>
            </a:r>
            <a:endParaRPr lang="en-US" sz="2600" i="1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33800" y="76200"/>
            <a:ext cx="5334000" cy="673100"/>
          </a:xfrm>
        </p:spPr>
        <p:txBody>
          <a:bodyPr/>
          <a:lstStyle/>
          <a:p>
            <a:pPr algn="r">
              <a:defRPr/>
            </a:pPr>
            <a:r>
              <a:rPr lang="en-US" sz="2600" i="1" dirty="0" smtClean="0">
                <a:solidFill>
                  <a:srgbClr val="FFFFFF"/>
                </a:solidFill>
                <a:latin typeface="+mn-lt"/>
              </a:rPr>
              <a:t>UNAVCO TLS Support Resources</a:t>
            </a:r>
            <a:endParaRPr lang="en-US" sz="26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6173" y="1056450"/>
            <a:ext cx="3948627" cy="5109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/>
                <a:cs typeface="Arial"/>
              </a:rPr>
              <a:t>Technical Support</a:t>
            </a:r>
            <a:r>
              <a:rPr lang="en-US" sz="2200" dirty="0" smtClean="0">
                <a:latin typeface="Arial"/>
                <a:cs typeface="Arial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/>
                <a:cs typeface="Arial"/>
              </a:rPr>
              <a:t>Instrumentation (7 scanners)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/>
                <a:cs typeface="Arial"/>
              </a:rPr>
              <a:t>Field engineering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D</a:t>
            </a:r>
            <a:r>
              <a:rPr lang="en-US" sz="2200" dirty="0" smtClean="0">
                <a:latin typeface="Arial"/>
                <a:cs typeface="Arial"/>
              </a:rPr>
              <a:t>ata processing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/>
                <a:cs typeface="Arial"/>
              </a:rPr>
              <a:t>Data archiving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/>
                <a:cs typeface="Arial"/>
              </a:rPr>
              <a:t>Software licenses</a:t>
            </a:r>
          </a:p>
          <a:p>
            <a:pPr marL="285750" indent="-285750">
              <a:buFont typeface="Arial"/>
              <a:buChar char="•"/>
            </a:pPr>
            <a:endParaRPr lang="en-US" sz="1200" dirty="0" smtClean="0">
              <a:latin typeface="Arial"/>
              <a:cs typeface="Arial"/>
            </a:endParaRPr>
          </a:p>
          <a:p>
            <a:endParaRPr lang="en-US" sz="800" b="1" dirty="0" smtClean="0">
              <a:latin typeface="Arial"/>
              <a:cs typeface="Arial"/>
            </a:endParaRPr>
          </a:p>
          <a:p>
            <a:r>
              <a:rPr lang="en-US" sz="2200" b="1" dirty="0" smtClean="0">
                <a:latin typeface="Arial"/>
                <a:cs typeface="Arial"/>
              </a:rPr>
              <a:t>Community Building</a:t>
            </a:r>
          </a:p>
          <a:p>
            <a:pPr marL="285750" indent="-285750">
              <a:buFont typeface="Arial"/>
              <a:buChar char="•"/>
            </a:pPr>
            <a:endParaRPr lang="en-US" sz="1200" dirty="0" smtClean="0">
              <a:latin typeface="Arial"/>
              <a:cs typeface="Arial"/>
            </a:endParaRPr>
          </a:p>
          <a:p>
            <a:endParaRPr lang="en-US" sz="800" b="1" dirty="0" smtClean="0">
              <a:latin typeface="Arial"/>
              <a:cs typeface="Arial"/>
            </a:endParaRPr>
          </a:p>
          <a:p>
            <a:r>
              <a:rPr lang="en-US" sz="2200" b="1" dirty="0" smtClean="0">
                <a:latin typeface="Arial"/>
                <a:cs typeface="Arial"/>
              </a:rPr>
              <a:t>Education and Community Engagement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/>
                <a:cs typeface="Arial"/>
              </a:rPr>
              <a:t>Training short courses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latin typeface="Arial"/>
                <a:cs typeface="Arial"/>
              </a:rPr>
              <a:t>TLS in field education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I</a:t>
            </a:r>
            <a:r>
              <a:rPr lang="en-US" sz="2200" dirty="0" smtClean="0">
                <a:latin typeface="Arial"/>
                <a:cs typeface="Arial"/>
              </a:rPr>
              <a:t>nternships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13496"/>
            <a:ext cx="5029200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701" y="3280554"/>
            <a:ext cx="5027299" cy="3468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38" y="1316930"/>
            <a:ext cx="7186787" cy="4244716"/>
          </a:xfrm>
          <a:prstGeom prst="rect">
            <a:avLst/>
          </a:prstGeom>
        </p:spPr>
      </p:pic>
      <p:pic>
        <p:nvPicPr>
          <p:cNvPr id="20481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0800" y="5561646"/>
            <a:ext cx="4838700" cy="1364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1pPr>
            <a:lvl2pPr marL="731838" indent="-2857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0"/>
              <a:buChar char="Ø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9pPr>
          </a:lstStyle>
          <a:p>
            <a:pPr marL="0" indent="0" defTabSz="914400" eaLnBrk="1" hangingPunct="1">
              <a:buNone/>
              <a:defRPr/>
            </a:pPr>
            <a:endParaRPr lang="en-US" sz="800" dirty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rial"/>
              <a:ea typeface="ヒラギノ角ゴ ProN W3"/>
              <a:cs typeface="ヒラギノ角ゴ ProN W3"/>
            </a:endParaRPr>
          </a:p>
          <a:p>
            <a:pPr marL="285750" indent="-285750" defTabSz="914400" eaLnBrk="1" hangingPunct="1">
              <a:defRPr/>
            </a:pPr>
            <a:r>
              <a:rPr lang="en-US" sz="2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/>
                <a:ea typeface="ヒラギノ角ゴ ProN W3"/>
                <a:cs typeface="ヒラギノ角ゴ ProN W3"/>
              </a:rPr>
              <a:t>License server w/ access to 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/>
                <a:ea typeface="ヒラギノ角ゴ ProN W3"/>
                <a:cs typeface="ヒラギノ角ゴ ProN W3"/>
              </a:rPr>
              <a:t>RiScan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/>
                <a:ea typeface="ヒラギノ角ゴ ProN W3"/>
                <a:cs typeface="ヒラギノ角ゴ ProN W3"/>
              </a:rPr>
              <a:t> Pro, Cyclone, 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/>
                <a:ea typeface="ヒラギノ角ゴ ProN W3"/>
                <a:cs typeface="ヒラギノ角ゴ ProN W3"/>
              </a:rPr>
              <a:t>Polyworks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/>
                <a:ea typeface="ヒラギノ角ゴ ProN W3"/>
                <a:cs typeface="ヒラギノ角ゴ ProN W3"/>
              </a:rPr>
              <a:t>, ArcGIS, Quick Terrain Modeler, 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/>
                <a:ea typeface="ヒラギノ角ゴ ProN W3"/>
                <a:cs typeface="ヒラギノ角ゴ ProN W3"/>
              </a:rPr>
              <a:t>MatLab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/>
                <a:ea typeface="ヒラギノ角ゴ ProN W3"/>
                <a:cs typeface="ヒラギノ角ゴ ProN W3"/>
              </a:rPr>
              <a:t>,  </a:t>
            </a:r>
            <a:endParaRPr lang="en-US" sz="2000" dirty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rial"/>
              <a:ea typeface="ヒラギノ角ゴ ProN W3"/>
              <a:cs typeface="ヒラギノ角ゴ ProN W3"/>
            </a:endParaRPr>
          </a:p>
          <a:p>
            <a:pPr marL="0" indent="0" defTabSz="914400" eaLnBrk="1" hangingPunct="1">
              <a:buFont typeface="Arial" charset="0"/>
              <a:buNone/>
              <a:defRPr/>
            </a:pPr>
            <a:endParaRPr lang="en-US" sz="2000" dirty="0" smtClean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rial"/>
              <a:ea typeface="ヒラギノ角ゴ ProN W3"/>
              <a:cs typeface="ヒラギノ角ゴ ProN W3"/>
            </a:endParaRPr>
          </a:p>
        </p:txBody>
      </p:sp>
      <p:pic>
        <p:nvPicPr>
          <p:cNvPr id="9" name="Picture 8" descr="nsf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22" y="1612774"/>
            <a:ext cx="825755" cy="826514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2"/>
          <p:cNvSpPr>
            <a:spLocks/>
          </p:cNvSpPr>
          <p:nvPr/>
        </p:nvSpPr>
        <p:spPr bwMode="auto">
          <a:xfrm>
            <a:off x="3204779" y="241300"/>
            <a:ext cx="5842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 anchor="ctr"/>
          <a:lstStyle/>
          <a:p>
            <a:pPr algn="r">
              <a:spcBef>
                <a:spcPts val="200"/>
              </a:spcBef>
              <a:buClr>
                <a:srgbClr val="6B2305"/>
              </a:buClr>
              <a:buSzPct val="171000"/>
            </a:pPr>
            <a:r>
              <a:rPr lang="en-US" sz="2400" i="1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UNAVCO TLS Instrument Pool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5710746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defTabSz="914400">
              <a:buFont typeface="Arial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Campaign and RTK GPS, tripods, various power supply options</a:t>
            </a:r>
          </a:p>
          <a:p>
            <a:pPr marL="285750" indent="-285750" defTabSz="914400">
              <a:buFont typeface="Arial"/>
              <a:buChar char="•"/>
              <a:defRPr/>
            </a:pPr>
            <a:endParaRPr lang="en-US" sz="1000" dirty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285750" indent="-285750" defTabSz="914400">
              <a:buFont typeface="Arial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Instrument validation range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"/>
          <p:cNvSpPr>
            <a:spLocks/>
          </p:cNvSpPr>
          <p:nvPr/>
        </p:nvSpPr>
        <p:spPr bwMode="auto">
          <a:xfrm>
            <a:off x="2632364" y="241300"/>
            <a:ext cx="639153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 anchor="ctr"/>
          <a:lstStyle/>
          <a:p>
            <a:pPr algn="r">
              <a:spcBef>
                <a:spcPts val="200"/>
              </a:spcBef>
              <a:buClr>
                <a:srgbClr val="6B2305"/>
              </a:buClr>
              <a:buSzPct val="171000"/>
            </a:pPr>
            <a:r>
              <a:rPr lang="en-US" sz="2400" i="1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UNAVCO TLS PI </a:t>
            </a:r>
            <a:r>
              <a:rPr lang="en-US" sz="2400" i="1" dirty="0" smtClean="0">
                <a:solidFill>
                  <a:srgbClr val="FFFFFF"/>
                </a:solidFill>
                <a:ea typeface="ＭＳ Ｐゴシック" charset="0"/>
                <a:cs typeface="Arial" charset="0"/>
              </a:rPr>
              <a:t>Support – Costs &amp; Prioritization</a:t>
            </a:r>
            <a:endParaRPr lang="en-US" sz="2400" i="1" dirty="0">
              <a:solidFill>
                <a:srgbClr val="FFFFFF"/>
              </a:solidFill>
              <a:ea typeface="ＭＳ Ｐゴシック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396" y="3240875"/>
            <a:ext cx="41899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Project Prioritization</a:t>
            </a:r>
            <a:r>
              <a:rPr lang="en-US" sz="2400" dirty="0" smtClean="0"/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NSF-EAR and NSF-OPP = highest priority.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NSF-other and non-NSF = projects supported as resources allow.</a:t>
            </a:r>
          </a:p>
        </p:txBody>
      </p:sp>
      <p:pic>
        <p:nvPicPr>
          <p:cNvPr id="8" name="Picture 7" descr="ShadeAnimati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55" y="1887625"/>
            <a:ext cx="3840745" cy="49703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5104" y="1029771"/>
            <a:ext cx="86433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TLS Support Costs</a:t>
            </a:r>
            <a:r>
              <a:rPr lang="en-US" sz="2400" dirty="0" smtClean="0"/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For NSF-supported projects, PI pays field engineer travel and equipment shipping.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12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For non-NSF supported work, </a:t>
            </a:r>
          </a:p>
          <a:p>
            <a:r>
              <a:rPr lang="en-US" sz="2400" dirty="0" smtClean="0"/>
              <a:t>	full </a:t>
            </a:r>
            <a:r>
              <a:rPr lang="en-US" sz="2400" dirty="0"/>
              <a:t>cost recovery required.</a:t>
            </a:r>
            <a:endParaRPr lang="en-US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1839157" y="6248600"/>
            <a:ext cx="3628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 dirty="0"/>
              <a:t>Mill Gulch earth flow, Sonoma, CA</a:t>
            </a:r>
          </a:p>
          <a:p>
            <a:pPr algn="r"/>
            <a:r>
              <a:rPr lang="en-US" i="1" dirty="0"/>
              <a:t>Steve DeLong</a:t>
            </a:r>
            <a:r>
              <a:rPr lang="en-US" i="1" dirty="0" smtClean="0"/>
              <a:t>, USGS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9399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2209" b="31076"/>
          <a:stretch/>
        </p:blipFill>
        <p:spPr>
          <a:xfrm>
            <a:off x="7020052" y="0"/>
            <a:ext cx="2123948" cy="47268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3102"/>
            <a:ext cx="4233197" cy="31748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312" y="8597"/>
            <a:ext cx="7020052" cy="333764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301"/>
            <a:ext cx="2585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Mount Erebus, Antarctica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972622" y="3875037"/>
            <a:ext cx="2047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B</a:t>
            </a:r>
            <a:r>
              <a:rPr lang="en-US" i="1" dirty="0" smtClean="0"/>
              <a:t>iomass calculation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810" y="3346239"/>
            <a:ext cx="4226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Quantifying landscape response to wildfire 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197" y="4813958"/>
            <a:ext cx="5240050" cy="166662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293322" y="6448797"/>
            <a:ext cx="3840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Indiana University Geologic Field Camp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630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6452" y="1107589"/>
            <a:ext cx="43654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>
                <a:latin typeface="Arial"/>
                <a:cs typeface="Arial"/>
              </a:rPr>
              <a:t>Based at </a:t>
            </a:r>
            <a:r>
              <a:rPr lang="en-US" sz="2000" dirty="0">
                <a:latin typeface="Arial"/>
                <a:cs typeface="Arial"/>
              </a:rPr>
              <a:t>University of Houston &amp; University of CA, </a:t>
            </a:r>
            <a:r>
              <a:rPr lang="en-US" sz="2000" dirty="0" smtClean="0">
                <a:latin typeface="Arial"/>
                <a:cs typeface="Arial"/>
              </a:rPr>
              <a:t>Berkeley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Arial"/>
                <a:cs typeface="Arial"/>
              </a:rPr>
              <a:t>Funded by NSF EAR-IF program. Initiated in 2003, funded through 2018.</a:t>
            </a:r>
          </a:p>
          <a:p>
            <a:pPr marL="342900" indent="-342900">
              <a:buFontTx/>
              <a:buChar char="-"/>
            </a:pPr>
            <a:endParaRPr lang="en-US" sz="2000" dirty="0">
              <a:latin typeface="Arial"/>
              <a:cs typeface="Arial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latin typeface="Arial"/>
                <a:cs typeface="Arial"/>
              </a:rPr>
              <a:t>Cessna 337 </a:t>
            </a:r>
            <a:r>
              <a:rPr lang="en-US" sz="2000" dirty="0" err="1" smtClean="0">
                <a:latin typeface="Arial"/>
                <a:cs typeface="Arial"/>
              </a:rPr>
              <a:t>Skymaster</a:t>
            </a:r>
            <a:r>
              <a:rPr lang="en-US" sz="2000" dirty="0">
                <a:latin typeface="Arial"/>
                <a:cs typeface="Arial"/>
              </a:rPr>
              <a:t>:</a:t>
            </a:r>
            <a:r>
              <a:rPr lang="en-US" sz="2000" dirty="0" smtClean="0">
                <a:latin typeface="Arial"/>
                <a:cs typeface="Arial"/>
              </a:rPr>
              <a:t> 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>
                <a:latin typeface="Arial"/>
                <a:cs typeface="Arial"/>
              </a:rPr>
              <a:t>Titan three wavelength (532</a:t>
            </a:r>
            <a:r>
              <a:rPr lang="en-US" sz="2000" dirty="0">
                <a:latin typeface="Arial"/>
                <a:cs typeface="Arial"/>
              </a:rPr>
              <a:t>, 1064, and 1550 </a:t>
            </a:r>
            <a:r>
              <a:rPr lang="en-US" sz="2000" dirty="0" smtClean="0">
                <a:latin typeface="Arial"/>
                <a:cs typeface="Arial"/>
              </a:rPr>
              <a:t>nm), 300 kHz (per wavelength) lidar</a:t>
            </a:r>
          </a:p>
          <a:p>
            <a:pPr marL="800100" lvl="1" indent="-342900">
              <a:buFontTx/>
              <a:buChar char="-"/>
            </a:pPr>
            <a:endParaRPr lang="en-US" sz="2000" dirty="0" smtClean="0">
              <a:latin typeface="Arial"/>
              <a:cs typeface="Arial"/>
            </a:endParaRPr>
          </a:p>
          <a:p>
            <a:pPr marL="800100" lvl="1" indent="-342900">
              <a:buFontTx/>
              <a:buChar char="-"/>
            </a:pPr>
            <a:r>
              <a:rPr lang="en-US" sz="2000" dirty="0" smtClean="0">
                <a:latin typeface="Arial"/>
                <a:cs typeface="Arial"/>
              </a:rPr>
              <a:t>AQUARIUS </a:t>
            </a:r>
            <a:r>
              <a:rPr lang="en-US" sz="2000" dirty="0">
                <a:latin typeface="Arial"/>
                <a:cs typeface="Arial"/>
              </a:rPr>
              <a:t>Green bathymetric/topographic </a:t>
            </a:r>
            <a:r>
              <a:rPr lang="en-US" sz="2000" dirty="0" smtClean="0">
                <a:latin typeface="Arial"/>
                <a:cs typeface="Arial"/>
              </a:rPr>
              <a:t>lidar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751" y="5715132"/>
            <a:ext cx="8884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>
                <a:latin typeface="Arial"/>
                <a:cs typeface="Arial"/>
              </a:rPr>
              <a:t>Collect data for NSF-funded researchers. Cost integrated into proposal budgets.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820" y="1016000"/>
            <a:ext cx="3810000" cy="2514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5" y="0"/>
            <a:ext cx="8612909" cy="10740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815" y="3639455"/>
            <a:ext cx="2405138" cy="19426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3618" y="3854656"/>
            <a:ext cx="2080382" cy="16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01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4728" y="1121334"/>
            <a:ext cx="4669527" cy="6186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Arial"/>
                <a:cs typeface="Arial"/>
              </a:rPr>
              <a:t>Research-oriented data</a:t>
            </a:r>
          </a:p>
          <a:p>
            <a:pPr marL="342900" indent="-342900">
              <a:buFontTx/>
              <a:buChar char="-"/>
            </a:pPr>
            <a:endParaRPr lang="en-US" sz="2200" dirty="0">
              <a:latin typeface="Arial"/>
              <a:cs typeface="Arial"/>
            </a:endParaRPr>
          </a:p>
          <a:p>
            <a:r>
              <a:rPr lang="en-US" sz="2200" dirty="0" smtClean="0">
                <a:latin typeface="Arial"/>
                <a:cs typeface="Arial"/>
              </a:rPr>
              <a:t>Typically 8+ </a:t>
            </a:r>
            <a:r>
              <a:rPr lang="en-US" sz="2200" dirty="0" err="1" smtClean="0">
                <a:latin typeface="Arial"/>
                <a:cs typeface="Arial"/>
              </a:rPr>
              <a:t>pts</a:t>
            </a:r>
            <a:r>
              <a:rPr lang="en-US" sz="2200" dirty="0" smtClean="0">
                <a:latin typeface="Arial"/>
                <a:cs typeface="Arial"/>
              </a:rPr>
              <a:t>/m</a:t>
            </a:r>
            <a:r>
              <a:rPr lang="en-US" sz="2200" baseline="30000" dirty="0" smtClean="0">
                <a:latin typeface="Arial"/>
                <a:cs typeface="Arial"/>
              </a:rPr>
              <a:t>2</a:t>
            </a:r>
            <a:r>
              <a:rPr lang="en-US" sz="2200" dirty="0" smtClean="0">
                <a:latin typeface="Arial"/>
                <a:cs typeface="Arial"/>
              </a:rPr>
              <a:t>, 0.5 - 1 meter resolution </a:t>
            </a:r>
            <a:r>
              <a:rPr lang="en-US" sz="2200" dirty="0" err="1" smtClean="0">
                <a:latin typeface="Arial"/>
                <a:cs typeface="Arial"/>
              </a:rPr>
              <a:t>DEMs.</a:t>
            </a:r>
            <a:endParaRPr lang="en-US" sz="2200" dirty="0" smtClean="0">
              <a:latin typeface="Arial"/>
              <a:cs typeface="Arial"/>
            </a:endParaRPr>
          </a:p>
          <a:p>
            <a:endParaRPr lang="en-US" sz="2200" dirty="0" smtClean="0">
              <a:latin typeface="Arial"/>
              <a:cs typeface="Arial"/>
            </a:endParaRPr>
          </a:p>
          <a:p>
            <a:r>
              <a:rPr lang="en-US" sz="2200" dirty="0">
                <a:latin typeface="Arial"/>
                <a:cs typeface="Arial"/>
              </a:rPr>
              <a:t>Data openly available after 2 </a:t>
            </a:r>
            <a:r>
              <a:rPr lang="en-US" sz="2200" dirty="0" err="1">
                <a:latin typeface="Arial"/>
                <a:cs typeface="Arial"/>
              </a:rPr>
              <a:t>yrs</a:t>
            </a:r>
            <a:r>
              <a:rPr lang="en-US" sz="2200" dirty="0">
                <a:latin typeface="Arial"/>
                <a:cs typeface="Arial"/>
              </a:rPr>
              <a:t> via OpenTopography.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152 </a:t>
            </a:r>
            <a:r>
              <a:rPr lang="en-US" sz="2200" dirty="0" smtClean="0"/>
              <a:t>datasets collected through 2015 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Numerous publications and educational impacts from these </a:t>
            </a:r>
            <a:r>
              <a:rPr lang="en-US" sz="2200" dirty="0" smtClean="0"/>
              <a:t>data</a:t>
            </a:r>
          </a:p>
          <a:p>
            <a:endParaRPr lang="en-US" sz="2200" dirty="0"/>
          </a:p>
          <a:p>
            <a:r>
              <a:rPr lang="en-US" sz="2200" b="1" i="1" dirty="0">
                <a:cs typeface="Arial"/>
              </a:rPr>
              <a:t>Seed grant</a:t>
            </a:r>
            <a:r>
              <a:rPr lang="en-US" sz="2200" b="1" dirty="0">
                <a:cs typeface="Arial"/>
              </a:rPr>
              <a:t> </a:t>
            </a:r>
            <a:r>
              <a:rPr lang="en-US" sz="2200" dirty="0">
                <a:cs typeface="Arial"/>
              </a:rPr>
              <a:t>program</a:t>
            </a:r>
            <a:r>
              <a:rPr lang="en-US" sz="2200" b="1" dirty="0">
                <a:cs typeface="Arial"/>
              </a:rPr>
              <a:t> </a:t>
            </a:r>
            <a:r>
              <a:rPr lang="en-US" sz="2200" dirty="0">
                <a:cs typeface="Arial"/>
              </a:rPr>
              <a:t>provides 40km</a:t>
            </a:r>
            <a:r>
              <a:rPr lang="en-US" sz="2200" baseline="30000" dirty="0">
                <a:cs typeface="Arial"/>
              </a:rPr>
              <a:t>2</a:t>
            </a:r>
            <a:r>
              <a:rPr lang="en-US" sz="2200" dirty="0">
                <a:cs typeface="Arial"/>
              </a:rPr>
              <a:t> of data for graduate students through annual proposal process. </a:t>
            </a:r>
          </a:p>
          <a:p>
            <a:endParaRPr lang="en-US" sz="2200" dirty="0">
              <a:latin typeface="Arial"/>
              <a:cs typeface="Arial"/>
            </a:endParaRPr>
          </a:p>
          <a:p>
            <a:endParaRPr lang="en-US" sz="2200" dirty="0" smtClean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4727" y="2614210"/>
            <a:ext cx="4669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255" y="996874"/>
            <a:ext cx="4278193" cy="58611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5" y="0"/>
            <a:ext cx="8612909" cy="107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76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9253"/>
            <a:ext cx="8229600" cy="21651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i="1" dirty="0" smtClean="0"/>
              <a:t>Democratize</a:t>
            </a:r>
            <a:r>
              <a:rPr lang="en-US" sz="2800" dirty="0" smtClean="0"/>
              <a:t> </a:t>
            </a:r>
            <a:r>
              <a:rPr lang="en-US" sz="2800" dirty="0"/>
              <a:t>online access </a:t>
            </a:r>
            <a:r>
              <a:rPr lang="en-US" sz="2800" dirty="0" smtClean="0"/>
              <a:t>to Earth </a:t>
            </a:r>
            <a:r>
              <a:rPr lang="en-US" sz="2800" dirty="0"/>
              <a:t>science-oriented high-resolution topography </a:t>
            </a:r>
            <a:endParaRPr lang="en-US" sz="2800" dirty="0" smtClean="0"/>
          </a:p>
          <a:p>
            <a:r>
              <a:rPr lang="en-US" sz="2400" dirty="0" err="1" smtClean="0"/>
              <a:t>Lidar</a:t>
            </a:r>
            <a:r>
              <a:rPr lang="en-US" sz="2400" dirty="0" smtClean="0"/>
              <a:t> </a:t>
            </a:r>
            <a:r>
              <a:rPr lang="en-US" sz="2400" dirty="0"/>
              <a:t>(ALS &amp; TLS), </a:t>
            </a:r>
            <a:r>
              <a:rPr lang="en-US" sz="2400" dirty="0" smtClean="0"/>
              <a:t>Structure from Motion, </a:t>
            </a:r>
            <a:r>
              <a:rPr lang="en-US" sz="2400" dirty="0"/>
              <a:t>satellite (e.g., </a:t>
            </a:r>
            <a:r>
              <a:rPr lang="en-US" sz="2400" dirty="0" smtClean="0"/>
              <a:t>SRTM)</a:t>
            </a:r>
            <a:endParaRPr lang="en-US" sz="2400" dirty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/>
          </a:p>
        </p:txBody>
      </p:sp>
      <p:pic>
        <p:nvPicPr>
          <p:cNvPr id="8" name="Picture 7" descr="opentopography_web_hdr_tra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134" y="98632"/>
            <a:ext cx="5240115" cy="922260"/>
          </a:xfrm>
          <a:prstGeom prst="rect">
            <a:avLst/>
          </a:prstGeom>
        </p:spPr>
      </p:pic>
      <p:pic>
        <p:nvPicPr>
          <p:cNvPr id="2" name="Picture 1" descr="OTban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4245"/>
            <a:ext cx="9144000" cy="3043755"/>
          </a:xfrm>
          <a:prstGeom prst="rect">
            <a:avLst/>
          </a:prstGeom>
        </p:spPr>
      </p:pic>
      <p:pic>
        <p:nvPicPr>
          <p:cNvPr id="6" name="Picture 5" descr="nsf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947" y="3464446"/>
            <a:ext cx="1065053" cy="1066031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8172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OpenTopo_overview_2012v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1700"/>
            <a:ext cx="9144000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185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Tstep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00" y="-1"/>
            <a:ext cx="8153400" cy="6326595"/>
          </a:xfrm>
          <a:prstGeom prst="rect">
            <a:avLst/>
          </a:prstGeom>
        </p:spPr>
      </p:pic>
      <p:pic>
        <p:nvPicPr>
          <p:cNvPr id="7" name="Picture 6" descr="OTstep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157443"/>
            <a:ext cx="8826500" cy="6169151"/>
          </a:xfrm>
          <a:prstGeom prst="rect">
            <a:avLst/>
          </a:prstGeom>
        </p:spPr>
      </p:pic>
      <p:pic>
        <p:nvPicPr>
          <p:cNvPr id="8" name="Picture 7" descr="OTstep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27285" cy="632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58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52400" y="139700"/>
            <a:ext cx="8839200" cy="411163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Status:</a:t>
            </a:r>
            <a:endParaRPr lang="en-US" dirty="0">
              <a:latin typeface="Calibri" charset="0"/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71438" y="622299"/>
            <a:ext cx="4225925" cy="1188472"/>
          </a:xfrm>
        </p:spPr>
        <p:txBody>
          <a:bodyPr/>
          <a:lstStyle/>
          <a:p>
            <a:r>
              <a:rPr lang="en-US" sz="2400" dirty="0" smtClean="0">
                <a:latin typeface="Calibri" charset="0"/>
              </a:rPr>
              <a:t>835</a:t>
            </a:r>
            <a:r>
              <a:rPr lang="en-US" sz="2200" dirty="0" smtClean="0">
                <a:latin typeface="Calibri" charset="0"/>
              </a:rPr>
              <a:t> billion lidar returns </a:t>
            </a:r>
            <a:endParaRPr lang="en-US" sz="2200" b="1" dirty="0">
              <a:latin typeface="Calibri" charset="0"/>
            </a:endParaRPr>
          </a:p>
          <a:p>
            <a:r>
              <a:rPr lang="en-US" sz="2200" dirty="0" smtClean="0">
                <a:latin typeface="Calibri" charset="0"/>
              </a:rPr>
              <a:t>190 datasets</a:t>
            </a:r>
          </a:p>
          <a:p>
            <a:r>
              <a:rPr lang="en-US" sz="2200" dirty="0" smtClean="0">
                <a:latin typeface="Calibri" charset="0"/>
              </a:rPr>
              <a:t>180, 000 km</a:t>
            </a:r>
            <a:r>
              <a:rPr lang="en-US" sz="2200" baseline="30000" dirty="0" smtClean="0">
                <a:latin typeface="Calibri" charset="0"/>
              </a:rPr>
              <a:t>2</a:t>
            </a:r>
          </a:p>
          <a:p>
            <a:endParaRPr lang="en-US" sz="2200" dirty="0">
              <a:latin typeface="Calibri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65100" y="2258620"/>
            <a:ext cx="3908425" cy="343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b="1" i="1" kern="0" dirty="0">
                <a:solidFill>
                  <a:srgbClr val="000000"/>
                </a:solidFill>
                <a:latin typeface="Calibri"/>
                <a:ea typeface="ＭＳ Ｐゴシック" pitchFamily="-65" charset="-128"/>
                <a:cs typeface="ＭＳ Ｐゴシック" pitchFamily="-65" charset="-128"/>
              </a:rPr>
              <a:t>NSF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ＭＳ Ｐゴシック" pitchFamily="-65" charset="-128"/>
                <a:cs typeface="ＭＳ Ｐゴシック" pitchFamily="-65" charset="-128"/>
              </a:rPr>
              <a:t>: NCALM, UNAVCO, </a:t>
            </a:r>
            <a:r>
              <a:rPr lang="en-US" sz="2000" kern="0" dirty="0">
                <a:solidFill>
                  <a:srgbClr val="000000"/>
                </a:solidFill>
                <a:latin typeface="Calibri" charset="0"/>
                <a:ea typeface="ＭＳ Ｐゴシック" pitchFamily="-65" charset="-128"/>
                <a:cs typeface="ＭＳ Ｐゴシック" pitchFamily="-65" charset="-128"/>
              </a:rPr>
              <a:t>CZOs, </a:t>
            </a:r>
            <a:r>
              <a:rPr lang="en-US" sz="2000" kern="0" dirty="0" smtClean="0">
                <a:solidFill>
                  <a:srgbClr val="000000"/>
                </a:solidFill>
                <a:latin typeface="Calibri" charset="0"/>
                <a:ea typeface="ＭＳ Ｐゴシック" pitchFamily="-65" charset="-128"/>
                <a:cs typeface="ＭＳ Ｐゴシック" pitchFamily="-65" charset="-128"/>
              </a:rPr>
              <a:t>LTER</a:t>
            </a:r>
            <a:endParaRPr lang="en-US" sz="2000" i="1" kern="0" dirty="0">
              <a:solidFill>
                <a:srgbClr val="000000"/>
              </a:solidFill>
              <a:latin typeface="Calibri"/>
              <a:ea typeface="ＭＳ Ｐゴシック" pitchFamily="-65" charset="-128"/>
              <a:cs typeface="ＭＳ Ｐゴシック" pitchFamily="-65" charset="-128"/>
            </a:endParaRPr>
          </a:p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b="1" i="1" kern="0" dirty="0">
                <a:solidFill>
                  <a:srgbClr val="000000"/>
                </a:solidFill>
                <a:latin typeface="Calibri"/>
                <a:ea typeface="ＭＳ Ｐゴシック" pitchFamily="-65" charset="-128"/>
                <a:cs typeface="ＭＳ Ｐゴシック" pitchFamily="-65" charset="-128"/>
              </a:rPr>
              <a:t>Other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ＭＳ Ｐゴシック" pitchFamily="-65" charset="-128"/>
                <a:cs typeface="ＭＳ Ｐゴシック" pitchFamily="-65" charset="-128"/>
              </a:rPr>
              <a:t>: World Bank, Tahoe Regional Planning Authority, Teton Conservation District, Oregon Lidar Consortium, Idaho Lidar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ＭＳ Ｐゴシック" pitchFamily="-65" charset="-128"/>
                <a:cs typeface="ＭＳ Ｐゴシック" pitchFamily="-65" charset="-128"/>
              </a:rPr>
              <a:t>Consortium, </a:t>
            </a:r>
            <a:r>
              <a:rPr lang="en-US" kern="0" dirty="0" smtClean="0">
                <a:solidFill>
                  <a:srgbClr val="000000"/>
                </a:solidFill>
                <a:latin typeface="Calibri" charset="0"/>
                <a:ea typeface="ＭＳ Ｐゴシック" pitchFamily="-65" charset="-128"/>
                <a:cs typeface="ＭＳ Ｐゴシック" pitchFamily="-65" charset="-128"/>
              </a:rPr>
              <a:t>State </a:t>
            </a:r>
            <a:r>
              <a:rPr lang="en-US" kern="0" dirty="0">
                <a:solidFill>
                  <a:srgbClr val="000000"/>
                </a:solidFill>
                <a:latin typeface="Calibri" charset="0"/>
                <a:ea typeface="ＭＳ Ｐゴシック" pitchFamily="-65" charset="-128"/>
                <a:cs typeface="ＭＳ Ｐゴシック" pitchFamily="-65" charset="-128"/>
              </a:rPr>
              <a:t>of </a:t>
            </a:r>
            <a:r>
              <a:rPr lang="en-US" kern="0" dirty="0" smtClean="0">
                <a:solidFill>
                  <a:srgbClr val="000000"/>
                </a:solidFill>
                <a:latin typeface="Calibri" charset="0"/>
                <a:ea typeface="ＭＳ Ｐゴシック" pitchFamily="-65" charset="-128"/>
                <a:cs typeface="ＭＳ Ｐゴシック" pitchFamily="-65" charset="-128"/>
              </a:rPr>
              <a:t>Indiana, PG&amp;E.</a:t>
            </a:r>
            <a:endParaRPr lang="en-US" i="1" kern="0" dirty="0">
              <a:solidFill>
                <a:srgbClr val="FF0000"/>
              </a:solidFill>
              <a:latin typeface="Calibri"/>
              <a:ea typeface="ＭＳ Ｐゴシック" pitchFamily="-65" charset="-128"/>
              <a:cs typeface="ＭＳ Ｐゴシック" pitchFamily="-65" charset="-128"/>
            </a:endParaRPr>
          </a:p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 sz="2000" kern="0" dirty="0">
              <a:solidFill>
                <a:srgbClr val="000000"/>
              </a:solidFill>
              <a:latin typeface="Calibri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65100" y="1928273"/>
            <a:ext cx="88392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kern="0" dirty="0">
                <a:solidFill>
                  <a:srgbClr val="000000"/>
                </a:solidFill>
                <a:latin typeface="Calibri"/>
                <a:ea typeface="ＭＳ Ｐゴシック" pitchFamily="-65" charset="-128"/>
                <a:cs typeface="ＭＳ Ｐゴシック" pitchFamily="-65" charset="-128"/>
              </a:rPr>
              <a:t>MOUs &amp; Partnerships</a:t>
            </a:r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4259263" y="5883275"/>
            <a:ext cx="4675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i="1">
                <a:solidFill>
                  <a:prstClr val="white"/>
                </a:solidFill>
              </a:rPr>
              <a:t>Western US data available as of May 15, 2012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73523" y="5291280"/>
            <a:ext cx="4986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10,000 registered users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54,000+ jobs</a:t>
            </a:r>
            <a:endParaRPr lang="en-US" sz="2000" dirty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i-FI" sz="2000" dirty="0" smtClean="0">
                <a:cs typeface="Arial"/>
              </a:rPr>
              <a:t>1.8 </a:t>
            </a:r>
            <a:r>
              <a:rPr lang="fi-FI" sz="2000" dirty="0" err="1" smtClean="0">
                <a:cs typeface="Arial"/>
              </a:rPr>
              <a:t>Trillion</a:t>
            </a:r>
            <a:r>
              <a:rPr lang="fi-FI" sz="2000" dirty="0" smtClean="0">
                <a:cs typeface="Arial"/>
              </a:rPr>
              <a:t> </a:t>
            </a:r>
            <a:r>
              <a:rPr lang="fi-FI" sz="2000" dirty="0" err="1" smtClean="0">
                <a:cs typeface="Arial"/>
              </a:rPr>
              <a:t>pts</a:t>
            </a:r>
            <a:r>
              <a:rPr lang="fi-FI" sz="2000" dirty="0" smtClean="0">
                <a:cs typeface="Arial"/>
              </a:rPr>
              <a:t> </a:t>
            </a:r>
            <a:r>
              <a:rPr lang="fi-FI" sz="2000" dirty="0" err="1" smtClean="0">
                <a:cs typeface="Arial"/>
              </a:rPr>
              <a:t>processed</a:t>
            </a:r>
            <a:endParaRPr lang="en-US" sz="2000" dirty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Picture 1" descr="user_piecha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9" r="10001" b="2785"/>
          <a:stretch>
            <a:fillRect/>
          </a:stretch>
        </p:blipFill>
        <p:spPr bwMode="auto">
          <a:xfrm>
            <a:off x="49649" y="4620993"/>
            <a:ext cx="3647390" cy="225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otdat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524" y="0"/>
            <a:ext cx="5070475" cy="5089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SIE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372"/>
            <a:ext cx="9144000" cy="57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9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5716"/>
            <a:ext cx="3909305" cy="213309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Thanks!</a:t>
            </a:r>
          </a:p>
          <a:p>
            <a:pPr marL="0" indent="0">
              <a:buNone/>
            </a:pPr>
            <a:endParaRPr lang="en-US" sz="1000" dirty="0"/>
          </a:p>
          <a:p>
            <a:pPr marL="0" indent="0" algn="ctr">
              <a:buNone/>
            </a:pPr>
            <a:r>
              <a:rPr lang="en-US" sz="2400" b="1" dirty="0" err="1" smtClean="0"/>
              <a:t>crosby@unavco.org</a:t>
            </a:r>
            <a:endParaRPr lang="en-US" sz="2400" b="1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35" y="0"/>
            <a:ext cx="456646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70827" y="37217"/>
            <a:ext cx="20731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White River, IN </a:t>
            </a:r>
          </a:p>
          <a:p>
            <a:pPr algn="r"/>
            <a:r>
              <a:rPr lang="en-US" sz="1400" i="1" dirty="0" smtClean="0">
                <a:solidFill>
                  <a:schemeClr val="bg1"/>
                </a:solidFill>
              </a:rPr>
              <a:t>Credit: Indiana </a:t>
            </a:r>
            <a:r>
              <a:rPr lang="en-US" sz="1400" i="1" dirty="0">
                <a:solidFill>
                  <a:schemeClr val="bg1"/>
                </a:solidFill>
              </a:rPr>
              <a:t>Geological </a:t>
            </a:r>
            <a:r>
              <a:rPr lang="en-US" sz="1400" i="1" dirty="0" smtClean="0">
                <a:solidFill>
                  <a:schemeClr val="bg1"/>
                </a:solidFill>
              </a:rPr>
              <a:t>Survey / State </a:t>
            </a:r>
            <a:r>
              <a:rPr lang="en-US" sz="1400" i="1" dirty="0">
                <a:solidFill>
                  <a:schemeClr val="bg1"/>
                </a:solidFill>
              </a:rPr>
              <a:t>of Indiana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87201" y="2060983"/>
            <a:ext cx="4202604" cy="2344907"/>
            <a:chOff x="163901" y="1888377"/>
            <a:chExt cx="4202604" cy="234490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901" y="2379315"/>
              <a:ext cx="586597" cy="58659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38418" y="1960129"/>
              <a:ext cx="3528087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 smtClean="0"/>
                <a:t>@OpenTopography</a:t>
              </a:r>
            </a:p>
            <a:p>
              <a:endParaRPr lang="en-US" sz="1900" dirty="0" smtClean="0"/>
            </a:p>
            <a:p>
              <a:r>
                <a:rPr lang="en-US" sz="1900" dirty="0" err="1" smtClean="0"/>
                <a:t>Facebook.com</a:t>
              </a:r>
              <a:r>
                <a:rPr lang="en-US" sz="1900" dirty="0"/>
                <a:t>/</a:t>
              </a:r>
              <a:r>
                <a:rPr lang="en-US" sz="1900" dirty="0" smtClean="0"/>
                <a:t>OpenTopography</a:t>
              </a:r>
            </a:p>
            <a:p>
              <a:endParaRPr lang="en-US" sz="1900" dirty="0"/>
            </a:p>
            <a:p>
              <a:r>
                <a:rPr lang="en-US" sz="1900" dirty="0" smtClean="0"/>
                <a:t>@</a:t>
              </a:r>
              <a:r>
                <a:rPr lang="en-US" sz="1900" dirty="0" err="1" smtClean="0"/>
                <a:t>OpenTopogaphy</a:t>
              </a:r>
              <a:endParaRPr lang="en-US" sz="1900" dirty="0" smtClean="0"/>
            </a:p>
            <a:p>
              <a:endParaRPr lang="en-US" sz="1900" dirty="0"/>
            </a:p>
            <a:p>
              <a:r>
                <a:rPr lang="en-US" sz="1900" dirty="0" err="1" smtClean="0"/>
                <a:t>info@opentopography.org</a:t>
              </a:r>
              <a:endParaRPr lang="en-US" sz="19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6262" y="1888377"/>
              <a:ext cx="574236" cy="4662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262" y="3675501"/>
              <a:ext cx="557783" cy="557783"/>
            </a:xfrm>
            <a:prstGeom prst="rect">
              <a:avLst/>
            </a:prstGeom>
          </p:spPr>
        </p:pic>
      </p:grpSp>
      <p:pic>
        <p:nvPicPr>
          <p:cNvPr id="12" name="Picture 11" descr="bumpersticker_SAMPLE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1" y="5554583"/>
            <a:ext cx="4420201" cy="1194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789" y="3186487"/>
            <a:ext cx="567556" cy="5675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793" y="5161876"/>
            <a:ext cx="1786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#211, NSF Street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06716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UNAVCO_red-body2_Template copy 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4F81BD"/>
      </a:accent1>
      <a:accent2>
        <a:srgbClr val="333399"/>
      </a:accent2>
      <a:accent3>
        <a:srgbClr val="FFFFFF"/>
      </a:accent3>
      <a:accent4>
        <a:srgbClr val="000000"/>
      </a:accent4>
      <a:accent5>
        <a:srgbClr val="B2C1DB"/>
      </a:accent5>
      <a:accent6>
        <a:srgbClr val="2D2D8A"/>
      </a:accent6>
      <a:hlink>
        <a:srgbClr val="009999"/>
      </a:hlink>
      <a:folHlink>
        <a:srgbClr val="99CC00"/>
      </a:folHlink>
    </a:clrScheme>
    <a:fontScheme name="3_UNAVCO_red-body2_Template copy 1">
      <a:majorFont>
        <a:latin typeface="Calibri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12700" cap="flat">
              <a:solidFill>
                <a:schemeClr val="tx1"/>
              </a:solidFill>
              <a:miter lim="800000"/>
              <a:headEnd type="none" w="med" len="med"/>
              <a:tailEnd type="none" w="med" len="med"/>
            </a14:hiddenLine>
          </a:ext>
        </a:extLst>
      </a:spPr>
      <a:bodyPr lIns="0" tIns="0" rIns="40639" bIns="0"/>
      <a:lstStyle>
        <a:defPPr marL="39688">
          <a:lnSpc>
            <a:spcPct val="120000"/>
          </a:lnSpc>
          <a:spcBef>
            <a:spcPts val="200"/>
          </a:spcBef>
          <a:buClr>
            <a:srgbClr val="FFFFFF"/>
          </a:buClr>
          <a:buSzPct val="125000"/>
          <a:defRPr dirty="0">
            <a:solidFill>
              <a:srgbClr val="FFFFFF"/>
            </a:solidFill>
            <a:effectLst>
              <a:outerShdw blurRad="38100" dist="38100" dir="2700000" algn="tl">
                <a:srgbClr val="808080"/>
              </a:outerShdw>
            </a:effectLst>
            <a:latin typeface="Helvetica"/>
            <a:ea typeface="ＭＳ Ｐゴシック" charset="0"/>
            <a:cs typeface="Helvetica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F81B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3_UNAVCO_red-body2_Template copy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749</Words>
  <Application>Microsoft Macintosh PowerPoint</Application>
  <PresentationFormat>On-screen Show (4:3)</PresentationFormat>
  <Paragraphs>130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1_Office Theme</vt:lpstr>
      <vt:lpstr>4_UNAVCO_red-body2_Template copy 1</vt:lpstr>
      <vt:lpstr>PowerPoint Presentation</vt:lpstr>
      <vt:lpstr>Topography = fundamental observable </vt:lpstr>
      <vt:lpstr>PowerPoint Presentation</vt:lpstr>
      <vt:lpstr>PowerPoint Presentation</vt:lpstr>
      <vt:lpstr>PowerPoint Presentation</vt:lpstr>
      <vt:lpstr>PowerPoint Presentation</vt:lpstr>
      <vt:lpstr>Facilities</vt:lpstr>
      <vt:lpstr>What is UNAVCO?</vt:lpstr>
      <vt:lpstr>UNAVCO TLS Support 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Status:</vt:lpstr>
      <vt:lpstr>PowerPoint Presentation</vt:lpstr>
      <vt:lpstr>PowerPoint Presentation</vt:lpstr>
    </vt:vector>
  </TitlesOfParts>
  <Company>UNAVCO,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Crosby</dc:creator>
  <cp:lastModifiedBy>Wouter</cp:lastModifiedBy>
  <cp:revision>236</cp:revision>
  <dcterms:created xsi:type="dcterms:W3CDTF">2012-11-03T19:30:31Z</dcterms:created>
  <dcterms:modified xsi:type="dcterms:W3CDTF">2015-12-13T18:35:34Z</dcterms:modified>
</cp:coreProperties>
</file>